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251615" y="725091"/>
            <a:ext cx="7613571" cy="2295644"/>
          </a:xfrm>
          <a:prstGeom prst="rect">
            <a:avLst/>
          </a:prstGeom>
          <a:noFill/>
          <a:ln/>
        </p:spPr>
        <p:txBody>
          <a:bodyPr wrap="square" rtlCol="0" anchor="t"/>
          <a:lstStyle/>
          <a:p>
            <a:pPr indent="0" marL="0">
              <a:lnSpc>
                <a:spcPts val="6025"/>
              </a:lnSpc>
              <a:buNone/>
            </a:pPr>
            <a:r>
              <a:rPr lang="en-US" sz="4820" b="1" dirty="0">
                <a:solidFill>
                  <a:srgbClr val="FF726D"/>
                </a:solidFill>
                <a:latin typeface="Inconsolata" pitchFamily="34" charset="0"/>
                <a:ea typeface="Inconsolata" pitchFamily="34" charset="-122"/>
                <a:cs typeface="Inconsolata" pitchFamily="34" charset="-120"/>
              </a:rPr>
              <a:t>Künstliche Intelligenz und Large Language Models</a:t>
            </a:r>
            <a:endParaRPr lang="en-US" sz="4820" dirty="0"/>
          </a:p>
        </p:txBody>
      </p:sp>
      <p:sp>
        <p:nvSpPr>
          <p:cNvPr id="6" name="Text 3"/>
          <p:cNvSpPr/>
          <p:nvPr/>
        </p:nvSpPr>
        <p:spPr>
          <a:xfrm>
            <a:off x="6251615" y="3326725"/>
            <a:ext cx="7613571" cy="3591163"/>
          </a:xfrm>
          <a:prstGeom prst="rect">
            <a:avLst/>
          </a:prstGeom>
          <a:noFill/>
          <a:ln/>
        </p:spPr>
        <p:txBody>
          <a:bodyPr wrap="square" rtlCol="0" anchor="t"/>
          <a:lstStyle/>
          <a:p>
            <a:pPr indent="0" marL="0">
              <a:lnSpc>
                <a:spcPts val="2571"/>
              </a:lnSpc>
              <a:buNone/>
            </a:pPr>
            <a:r>
              <a:rPr lang="en-US" sz="1607" dirty="0">
                <a:solidFill>
                  <a:srgbClr val="DAD1E6"/>
                </a:solidFill>
                <a:latin typeface="Fira Sans" pitchFamily="34" charset="0"/>
                <a:ea typeface="Fira Sans" pitchFamily="34" charset="-122"/>
                <a:cs typeface="Fira Sans" pitchFamily="34" charset="-120"/>
              </a:rPr>
              <a:t>Guten Tag, liebe Schülerinnen und Schüler, heute möchte ich mit euch über ein spannendes Thema sprechen: Künstliche Intelligenz, oft abgekürzt als KI, und insbesondere über eine spezielle Art von KI namens "Large Language Models". Künstliche Intelligenz ist eine Technologie, die Maschinen oder Computern ermöglicht, Aufgaben zu erledigen, die normalerweise menschliches Denken erfordern. Dazu gehören Dinge wie das Verstehen von Sprache, das Erkennen von Bildern und das Treffen von Entscheidungen. Ein "Large Language Model" ist eine Art von KI, die darauf trainiert ist, menschliche Sprache zu verstehen und zu generieren. Sie lernen aus riesigen Mengen an Text - daher der Name "Large". Sie können verwendet werden, um Texte zu schreiben, Fragen zu beantworten, Übersetzungen zu erstellen und vieles mehr.</a:t>
            </a:r>
            <a:endParaRPr lang="en-US" sz="1607" dirty="0"/>
          </a:p>
        </p:txBody>
      </p:sp>
      <p:sp>
        <p:nvSpPr>
          <p:cNvPr id="7" name="Shape 4"/>
          <p:cNvSpPr/>
          <p:nvPr/>
        </p:nvSpPr>
        <p:spPr>
          <a:xfrm>
            <a:off x="6251615" y="7162681"/>
            <a:ext cx="326469" cy="326469"/>
          </a:xfrm>
          <a:prstGeom prst="roundRect">
            <a:avLst>
              <a:gd name="adj" fmla="val 28005984"/>
            </a:avLst>
          </a:prstGeom>
          <a:solidFill>
            <a:srgbClr val="C923EF"/>
          </a:solidFill>
          <a:ln w="7620">
            <a:solidFill>
              <a:srgbClr val="FFFFFF"/>
            </a:solidFill>
            <a:prstDash val="solid"/>
          </a:ln>
        </p:spPr>
      </p:sp>
      <p:sp>
        <p:nvSpPr>
          <p:cNvPr id="8" name="Text 5"/>
          <p:cNvSpPr/>
          <p:nvPr/>
        </p:nvSpPr>
        <p:spPr>
          <a:xfrm>
            <a:off x="6331029" y="7143036"/>
            <a:ext cx="167640" cy="365760"/>
          </a:xfrm>
          <a:prstGeom prst="rect">
            <a:avLst/>
          </a:prstGeom>
          <a:noFill/>
          <a:ln/>
        </p:spPr>
        <p:txBody>
          <a:bodyPr wrap="none" rtlCol="0" anchor="t"/>
          <a:lstStyle/>
          <a:p>
            <a:pPr algn="ctr" indent="0" marL="0">
              <a:lnSpc>
                <a:spcPts val="2880"/>
              </a:lnSpc>
              <a:buNone/>
            </a:pPr>
            <a:r>
              <a:rPr lang="en-US" sz="1152" dirty="0">
                <a:solidFill>
                  <a:srgbClr val="FFFFFF"/>
                </a:solidFill>
                <a:latin typeface="Fira Sans" pitchFamily="34" charset="0"/>
                <a:ea typeface="Fira Sans" pitchFamily="34" charset="-122"/>
                <a:cs typeface="Fira Sans" pitchFamily="34" charset="-120"/>
              </a:rPr>
              <a:t>GT</a:t>
            </a:r>
            <a:endParaRPr lang="en-US" sz="1152" dirty="0"/>
          </a:p>
        </p:txBody>
      </p:sp>
      <p:sp>
        <p:nvSpPr>
          <p:cNvPr id="9" name="Text 6"/>
          <p:cNvSpPr/>
          <p:nvPr/>
        </p:nvSpPr>
        <p:spPr>
          <a:xfrm>
            <a:off x="6680002" y="7147441"/>
            <a:ext cx="2689860" cy="356949"/>
          </a:xfrm>
          <a:prstGeom prst="rect">
            <a:avLst/>
          </a:prstGeom>
          <a:noFill/>
          <a:ln/>
        </p:spPr>
        <p:txBody>
          <a:bodyPr wrap="none" rtlCol="0" anchor="t"/>
          <a:lstStyle/>
          <a:p>
            <a:pPr algn="l" indent="0" marL="0">
              <a:lnSpc>
                <a:spcPts val="2812"/>
              </a:lnSpc>
              <a:buNone/>
            </a:pPr>
            <a:r>
              <a:rPr lang="en-US" sz="2008" b="1" dirty="0">
                <a:solidFill>
                  <a:srgbClr val="DAD1E6"/>
                </a:solidFill>
                <a:latin typeface="Fira Sans" pitchFamily="34" charset="0"/>
                <a:ea typeface="Fira Sans" pitchFamily="34" charset="-122"/>
                <a:cs typeface="Fira Sans" pitchFamily="34" charset="-120"/>
              </a:rPr>
              <a:t>by Gaioz Tsutsunashvili</a:t>
            </a:r>
            <a:endParaRPr lang="en-US" sz="200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5" name="Text 2"/>
          <p:cNvSpPr/>
          <p:nvPr/>
        </p:nvSpPr>
        <p:spPr>
          <a:xfrm>
            <a:off x="4490799" y="2783205"/>
            <a:ext cx="8176260"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Automatisierte Texterstellung</a:t>
            </a:r>
            <a:endParaRPr lang="en-US" sz="4374" dirty="0"/>
          </a:p>
        </p:txBody>
      </p:sp>
      <p:sp>
        <p:nvSpPr>
          <p:cNvPr id="6" name="Shape 3"/>
          <p:cNvSpPr/>
          <p:nvPr/>
        </p:nvSpPr>
        <p:spPr>
          <a:xfrm>
            <a:off x="4490799" y="3810833"/>
            <a:ext cx="9306401" cy="1635562"/>
          </a:xfrm>
          <a:prstGeom prst="roundRect">
            <a:avLst>
              <a:gd name="adj" fmla="val 4076"/>
            </a:avLst>
          </a:prstGeom>
          <a:solidFill>
            <a:srgbClr val="382748"/>
          </a:solidFill>
          <a:ln/>
        </p:spPr>
      </p:sp>
      <p:sp>
        <p:nvSpPr>
          <p:cNvPr id="7" name="Text 4"/>
          <p:cNvSpPr/>
          <p:nvPr/>
        </p:nvSpPr>
        <p:spPr>
          <a:xfrm>
            <a:off x="4712970" y="4033004"/>
            <a:ext cx="2743200"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Projektunterstützung</a:t>
            </a:r>
            <a:endParaRPr lang="en-US" sz="2187" dirty="0"/>
          </a:p>
        </p:txBody>
      </p:sp>
      <p:sp>
        <p:nvSpPr>
          <p:cNvPr id="8" name="Text 5"/>
          <p:cNvSpPr/>
          <p:nvPr/>
        </p:nvSpPr>
        <p:spPr>
          <a:xfrm>
            <a:off x="4712970" y="4513421"/>
            <a:ext cx="8862060" cy="710803"/>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Ein Large Language Model könnte euch dabei helfen, einen ersten Entwurf zu erstellen, indem ihr einfach euer Thema eingebt und das Modell euch einen Text generiert.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10972800" y="0"/>
            <a:ext cx="3657600" cy="8229600"/>
          </a:xfrm>
          <a:prstGeom prst="rect">
            <a:avLst/>
          </a:prstGeom>
        </p:spPr>
      </p:pic>
      <p:sp>
        <p:nvSpPr>
          <p:cNvPr id="5" name="Text 2"/>
          <p:cNvSpPr/>
          <p:nvPr/>
        </p:nvSpPr>
        <p:spPr>
          <a:xfrm>
            <a:off x="833199" y="2880360"/>
            <a:ext cx="4443889"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Tutoring mit KI</a:t>
            </a:r>
            <a:endParaRPr lang="en-US" sz="4374" dirty="0"/>
          </a:p>
        </p:txBody>
      </p:sp>
      <p:sp>
        <p:nvSpPr>
          <p:cNvPr id="6" name="Shape 3"/>
          <p:cNvSpPr/>
          <p:nvPr/>
        </p:nvSpPr>
        <p:spPr>
          <a:xfrm>
            <a:off x="833199" y="4081582"/>
            <a:ext cx="499943" cy="499943"/>
          </a:xfrm>
          <a:prstGeom prst="roundRect">
            <a:avLst>
              <a:gd name="adj" fmla="val 13333"/>
            </a:avLst>
          </a:prstGeom>
          <a:solidFill>
            <a:srgbClr val="382748"/>
          </a:solidFill>
          <a:ln/>
        </p:spPr>
      </p:sp>
      <p:sp>
        <p:nvSpPr>
          <p:cNvPr id="7" name="Text 4"/>
          <p:cNvSpPr/>
          <p:nvPr/>
        </p:nvSpPr>
        <p:spPr>
          <a:xfrm>
            <a:off x="999292" y="4123253"/>
            <a:ext cx="167640" cy="416481"/>
          </a:xfrm>
          <a:prstGeom prst="rect">
            <a:avLst/>
          </a:prstGeom>
          <a:noFill/>
          <a:ln/>
        </p:spPr>
        <p:txBody>
          <a:bodyPr wrap="none" rtlCol="0" anchor="t"/>
          <a:lstStyle/>
          <a:p>
            <a:pPr algn="ctr" indent="0" marL="0">
              <a:lnSpc>
                <a:spcPts val="3281"/>
              </a:lnSpc>
              <a:buNone/>
            </a:pPr>
            <a:r>
              <a:rPr lang="en-US" sz="2624" b="1" dirty="0">
                <a:solidFill>
                  <a:srgbClr val="FF726D"/>
                </a:solidFill>
                <a:latin typeface="Inconsolata" pitchFamily="34" charset="0"/>
                <a:ea typeface="Inconsolata" pitchFamily="34" charset="-122"/>
                <a:cs typeface="Inconsolata" pitchFamily="34" charset="-120"/>
              </a:rPr>
              <a:t>1</a:t>
            </a:r>
            <a:endParaRPr lang="en-US" sz="2624" dirty="0"/>
          </a:p>
        </p:txBody>
      </p:sp>
      <p:sp>
        <p:nvSpPr>
          <p:cNvPr id="8" name="Text 5"/>
          <p:cNvSpPr/>
          <p:nvPr/>
        </p:nvSpPr>
        <p:spPr>
          <a:xfrm>
            <a:off x="1555313" y="4157901"/>
            <a:ext cx="2468880"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Persönlicher Tutor</a:t>
            </a:r>
            <a:endParaRPr lang="en-US" sz="2187" dirty="0"/>
          </a:p>
        </p:txBody>
      </p:sp>
      <p:sp>
        <p:nvSpPr>
          <p:cNvPr id="9" name="Text 6"/>
          <p:cNvSpPr/>
          <p:nvPr/>
        </p:nvSpPr>
        <p:spPr>
          <a:xfrm>
            <a:off x="1555313" y="4638318"/>
            <a:ext cx="8584287" cy="710803"/>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Large Language Models können als persönliche Tutoren fungieren, die euch bei euren Hausaufgaben helfen.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
        <p:nvSpPr>
          <p:cNvPr id="4" name="Text 2"/>
          <p:cNvSpPr/>
          <p:nvPr/>
        </p:nvSpPr>
        <p:spPr>
          <a:xfrm>
            <a:off x="2037993" y="2905363"/>
            <a:ext cx="5356860"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Sprachlernwerkzeuge</a:t>
            </a:r>
            <a:endParaRPr lang="en-US" sz="4374" dirty="0"/>
          </a:p>
        </p:txBody>
      </p:sp>
      <p:sp>
        <p:nvSpPr>
          <p:cNvPr id="5" name="Text 3"/>
          <p:cNvSpPr/>
          <p:nvPr/>
        </p:nvSpPr>
        <p:spPr>
          <a:xfrm>
            <a:off x="2037993" y="3932992"/>
            <a:ext cx="2221944"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Sprachenlernen</a:t>
            </a:r>
            <a:endParaRPr lang="en-US" sz="2187" dirty="0"/>
          </a:p>
        </p:txBody>
      </p:sp>
      <p:sp>
        <p:nvSpPr>
          <p:cNvPr id="6" name="Text 4"/>
          <p:cNvSpPr/>
          <p:nvPr/>
        </p:nvSpPr>
        <p:spPr>
          <a:xfrm>
            <a:off x="2037993" y="4613434"/>
            <a:ext cx="10554414" cy="710803"/>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KI kann auch beim Sprachenlernen helfen. Es gibt Apps, die auf KI basieren und euch dabei helfen, eine neue Sprache zu lernen.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5" name="Text 2"/>
          <p:cNvSpPr/>
          <p:nvPr/>
        </p:nvSpPr>
        <p:spPr>
          <a:xfrm>
            <a:off x="4490799" y="3058120"/>
            <a:ext cx="5356860"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Kreatives Schreiben</a:t>
            </a:r>
            <a:endParaRPr lang="en-US" sz="4374" dirty="0"/>
          </a:p>
        </p:txBody>
      </p:sp>
      <p:sp>
        <p:nvSpPr>
          <p:cNvPr id="6" name="Shape 3"/>
          <p:cNvSpPr/>
          <p:nvPr/>
        </p:nvSpPr>
        <p:spPr>
          <a:xfrm>
            <a:off x="4490799" y="4259342"/>
            <a:ext cx="499943" cy="499943"/>
          </a:xfrm>
          <a:prstGeom prst="roundRect">
            <a:avLst>
              <a:gd name="adj" fmla="val 13333"/>
            </a:avLst>
          </a:prstGeom>
          <a:solidFill>
            <a:srgbClr val="382748"/>
          </a:solidFill>
          <a:ln/>
        </p:spPr>
      </p:sp>
      <p:sp>
        <p:nvSpPr>
          <p:cNvPr id="7" name="Text 4"/>
          <p:cNvSpPr/>
          <p:nvPr/>
        </p:nvSpPr>
        <p:spPr>
          <a:xfrm>
            <a:off x="4656892" y="4301014"/>
            <a:ext cx="167640" cy="416481"/>
          </a:xfrm>
          <a:prstGeom prst="rect">
            <a:avLst/>
          </a:prstGeom>
          <a:noFill/>
          <a:ln/>
        </p:spPr>
        <p:txBody>
          <a:bodyPr wrap="none" rtlCol="0" anchor="t"/>
          <a:lstStyle/>
          <a:p>
            <a:pPr algn="ctr" indent="0" marL="0">
              <a:lnSpc>
                <a:spcPts val="3281"/>
              </a:lnSpc>
              <a:buNone/>
            </a:pPr>
            <a:r>
              <a:rPr lang="en-US" sz="2624" b="1" dirty="0">
                <a:solidFill>
                  <a:srgbClr val="FF726D"/>
                </a:solidFill>
                <a:latin typeface="Inconsolata" pitchFamily="34" charset="0"/>
                <a:ea typeface="Inconsolata" pitchFamily="34" charset="-122"/>
                <a:cs typeface="Inconsolata" pitchFamily="34" charset="-120"/>
              </a:rPr>
              <a:t>1</a:t>
            </a:r>
            <a:endParaRPr lang="en-US" sz="2624" dirty="0"/>
          </a:p>
        </p:txBody>
      </p:sp>
      <p:sp>
        <p:nvSpPr>
          <p:cNvPr id="8" name="Text 5"/>
          <p:cNvSpPr/>
          <p:nvPr/>
        </p:nvSpPr>
        <p:spPr>
          <a:xfrm>
            <a:off x="5212913" y="4335661"/>
            <a:ext cx="2606040"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Kreativität fördern</a:t>
            </a:r>
            <a:endParaRPr lang="en-US" sz="2187" dirty="0"/>
          </a:p>
        </p:txBody>
      </p:sp>
      <p:sp>
        <p:nvSpPr>
          <p:cNvPr id="9" name="Text 6"/>
          <p:cNvSpPr/>
          <p:nvPr/>
        </p:nvSpPr>
        <p:spPr>
          <a:xfrm>
            <a:off x="5212913" y="4816078"/>
            <a:ext cx="8584287" cy="355402"/>
          </a:xfrm>
          <a:prstGeom prst="rect">
            <a:avLst/>
          </a:prstGeom>
          <a:noFill/>
          <a:ln/>
        </p:spPr>
        <p:txBody>
          <a:bodyPr wrap="non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Large Language Models können euch dabei helfen, kreativ zu schreiben.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10972800" y="0"/>
            <a:ext cx="3657600" cy="8229600"/>
          </a:xfrm>
          <a:prstGeom prst="rect">
            <a:avLst/>
          </a:prstGeom>
        </p:spPr>
      </p:pic>
      <p:sp>
        <p:nvSpPr>
          <p:cNvPr id="5" name="Text 2"/>
          <p:cNvSpPr/>
          <p:nvPr/>
        </p:nvSpPr>
        <p:spPr>
          <a:xfrm>
            <a:off x="833199" y="2436019"/>
            <a:ext cx="9306401" cy="1388745"/>
          </a:xfrm>
          <a:prstGeom prst="rect">
            <a:avLst/>
          </a:prstGeom>
          <a:noFill/>
          <a:ln/>
        </p:spPr>
        <p:txBody>
          <a:bodyPr wrap="squar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Verantwortungsvoller Umgang mit KI</a:t>
            </a:r>
            <a:endParaRPr lang="en-US" sz="4374" dirty="0"/>
          </a:p>
        </p:txBody>
      </p:sp>
      <p:sp>
        <p:nvSpPr>
          <p:cNvPr id="6" name="Shape 3"/>
          <p:cNvSpPr/>
          <p:nvPr/>
        </p:nvSpPr>
        <p:spPr>
          <a:xfrm>
            <a:off x="833199" y="4158020"/>
            <a:ext cx="9306401" cy="1635562"/>
          </a:xfrm>
          <a:prstGeom prst="roundRect">
            <a:avLst>
              <a:gd name="adj" fmla="val 4076"/>
            </a:avLst>
          </a:prstGeom>
          <a:solidFill>
            <a:srgbClr val="382748"/>
          </a:solidFill>
          <a:ln/>
        </p:spPr>
      </p:sp>
      <p:sp>
        <p:nvSpPr>
          <p:cNvPr id="7" name="Text 4"/>
          <p:cNvSpPr/>
          <p:nvPr/>
        </p:nvSpPr>
        <p:spPr>
          <a:xfrm>
            <a:off x="1055370" y="4380190"/>
            <a:ext cx="2880360"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Kritische Überprüfung</a:t>
            </a:r>
            <a:endParaRPr lang="en-US" sz="2187" dirty="0"/>
          </a:p>
        </p:txBody>
      </p:sp>
      <p:sp>
        <p:nvSpPr>
          <p:cNvPr id="8" name="Text 5"/>
          <p:cNvSpPr/>
          <p:nvPr/>
        </p:nvSpPr>
        <p:spPr>
          <a:xfrm>
            <a:off x="1055370" y="4860608"/>
            <a:ext cx="8862060" cy="710803"/>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Es ist unsere Aufgabe, kritisch zu denken und ihre Vorschläge und Antworten zu überprüfen.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241631">
              <a:alpha val="80000"/>
            </a:srgbClr>
          </a:solidFill>
          <a:ln/>
        </p:spPr>
      </p:sp>
      <p:sp>
        <p:nvSpPr>
          <p:cNvPr id="6" name="Text 3"/>
          <p:cNvSpPr/>
          <p:nvPr/>
        </p:nvSpPr>
        <p:spPr>
          <a:xfrm>
            <a:off x="2037993" y="3058120"/>
            <a:ext cx="7048500"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Die Bereicherung durch KI</a:t>
            </a:r>
            <a:endParaRPr lang="en-US" sz="4374" dirty="0"/>
          </a:p>
        </p:txBody>
      </p:sp>
      <p:sp>
        <p:nvSpPr>
          <p:cNvPr id="7" name="Shape 4"/>
          <p:cNvSpPr/>
          <p:nvPr/>
        </p:nvSpPr>
        <p:spPr>
          <a:xfrm>
            <a:off x="2037993" y="4259342"/>
            <a:ext cx="499943" cy="499943"/>
          </a:xfrm>
          <a:prstGeom prst="roundRect">
            <a:avLst>
              <a:gd name="adj" fmla="val 13333"/>
            </a:avLst>
          </a:prstGeom>
          <a:solidFill>
            <a:srgbClr val="382748"/>
          </a:solidFill>
          <a:ln/>
        </p:spPr>
      </p:sp>
      <p:sp>
        <p:nvSpPr>
          <p:cNvPr id="8" name="Text 5"/>
          <p:cNvSpPr/>
          <p:nvPr/>
        </p:nvSpPr>
        <p:spPr>
          <a:xfrm>
            <a:off x="2204085" y="4301014"/>
            <a:ext cx="167640" cy="416481"/>
          </a:xfrm>
          <a:prstGeom prst="rect">
            <a:avLst/>
          </a:prstGeom>
          <a:noFill/>
          <a:ln/>
        </p:spPr>
        <p:txBody>
          <a:bodyPr wrap="none" rtlCol="0" anchor="t"/>
          <a:lstStyle/>
          <a:p>
            <a:pPr algn="ctr" indent="0" marL="0">
              <a:lnSpc>
                <a:spcPts val="3281"/>
              </a:lnSpc>
              <a:buNone/>
            </a:pPr>
            <a:r>
              <a:rPr lang="en-US" sz="2624" b="1" dirty="0">
                <a:solidFill>
                  <a:srgbClr val="FF726D"/>
                </a:solidFill>
                <a:latin typeface="Inconsolata" pitchFamily="34" charset="0"/>
                <a:ea typeface="Inconsolata" pitchFamily="34" charset="-122"/>
                <a:cs typeface="Inconsolata" pitchFamily="34" charset="-120"/>
              </a:rPr>
              <a:t>1</a:t>
            </a:r>
            <a:endParaRPr lang="en-US" sz="2624" dirty="0"/>
          </a:p>
        </p:txBody>
      </p:sp>
      <p:sp>
        <p:nvSpPr>
          <p:cNvPr id="9" name="Text 6"/>
          <p:cNvSpPr/>
          <p:nvPr/>
        </p:nvSpPr>
        <p:spPr>
          <a:xfrm>
            <a:off x="2760107" y="4335661"/>
            <a:ext cx="2221944"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Leben und Lernen</a:t>
            </a:r>
            <a:endParaRPr lang="en-US" sz="2187" dirty="0"/>
          </a:p>
        </p:txBody>
      </p:sp>
      <p:sp>
        <p:nvSpPr>
          <p:cNvPr id="10" name="Text 7"/>
          <p:cNvSpPr/>
          <p:nvPr/>
        </p:nvSpPr>
        <p:spPr>
          <a:xfrm>
            <a:off x="2760107" y="4816078"/>
            <a:ext cx="9832300" cy="355402"/>
          </a:xfrm>
          <a:prstGeom prst="rect">
            <a:avLst/>
          </a:prstGeom>
          <a:noFill/>
          <a:ln/>
        </p:spPr>
        <p:txBody>
          <a:bodyPr wrap="non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KI ist eine aufregende Technologie, die unser Leben und Lernen bereichern kann.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10972800" y="0"/>
            <a:ext cx="3657600" cy="8229600"/>
          </a:xfrm>
          <a:prstGeom prst="rect">
            <a:avLst/>
          </a:prstGeom>
        </p:spPr>
      </p:pic>
      <p:sp>
        <p:nvSpPr>
          <p:cNvPr id="5" name="Text 2"/>
          <p:cNvSpPr/>
          <p:nvPr/>
        </p:nvSpPr>
        <p:spPr>
          <a:xfrm>
            <a:off x="833199" y="3058120"/>
            <a:ext cx="5074920"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Die Zukunft der KI</a:t>
            </a:r>
            <a:endParaRPr lang="en-US" sz="4374" dirty="0"/>
          </a:p>
        </p:txBody>
      </p:sp>
      <p:sp>
        <p:nvSpPr>
          <p:cNvPr id="6" name="Shape 3"/>
          <p:cNvSpPr/>
          <p:nvPr/>
        </p:nvSpPr>
        <p:spPr>
          <a:xfrm>
            <a:off x="833199" y="4259342"/>
            <a:ext cx="499943" cy="499943"/>
          </a:xfrm>
          <a:prstGeom prst="roundRect">
            <a:avLst>
              <a:gd name="adj" fmla="val 13333"/>
            </a:avLst>
          </a:prstGeom>
          <a:solidFill>
            <a:srgbClr val="382748"/>
          </a:solidFill>
          <a:ln/>
        </p:spPr>
      </p:sp>
      <p:sp>
        <p:nvSpPr>
          <p:cNvPr id="7" name="Text 4"/>
          <p:cNvSpPr/>
          <p:nvPr/>
        </p:nvSpPr>
        <p:spPr>
          <a:xfrm>
            <a:off x="999292" y="4301014"/>
            <a:ext cx="167640" cy="416481"/>
          </a:xfrm>
          <a:prstGeom prst="rect">
            <a:avLst/>
          </a:prstGeom>
          <a:noFill/>
          <a:ln/>
        </p:spPr>
        <p:txBody>
          <a:bodyPr wrap="none" rtlCol="0" anchor="t"/>
          <a:lstStyle/>
          <a:p>
            <a:pPr algn="ctr" indent="0" marL="0">
              <a:lnSpc>
                <a:spcPts val="3281"/>
              </a:lnSpc>
              <a:buNone/>
            </a:pPr>
            <a:r>
              <a:rPr lang="en-US" sz="2624" b="1" dirty="0">
                <a:solidFill>
                  <a:srgbClr val="FF726D"/>
                </a:solidFill>
                <a:latin typeface="Inconsolata" pitchFamily="34" charset="0"/>
                <a:ea typeface="Inconsolata" pitchFamily="34" charset="-122"/>
                <a:cs typeface="Inconsolata" pitchFamily="34" charset="-120"/>
              </a:rPr>
              <a:t>1</a:t>
            </a:r>
            <a:endParaRPr lang="en-US" sz="2624" dirty="0"/>
          </a:p>
        </p:txBody>
      </p:sp>
      <p:sp>
        <p:nvSpPr>
          <p:cNvPr id="8" name="Text 5"/>
          <p:cNvSpPr/>
          <p:nvPr/>
        </p:nvSpPr>
        <p:spPr>
          <a:xfrm>
            <a:off x="1555313" y="4335661"/>
            <a:ext cx="3154680"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Spannende Entwicklungen</a:t>
            </a:r>
            <a:endParaRPr lang="en-US" sz="2187" dirty="0"/>
          </a:p>
        </p:txBody>
      </p:sp>
      <p:sp>
        <p:nvSpPr>
          <p:cNvPr id="9" name="Text 6"/>
          <p:cNvSpPr/>
          <p:nvPr/>
        </p:nvSpPr>
        <p:spPr>
          <a:xfrm>
            <a:off x="1555313" y="4816078"/>
            <a:ext cx="8584287" cy="355402"/>
          </a:xfrm>
          <a:prstGeom prst="rect">
            <a:avLst/>
          </a:prstGeom>
          <a:noFill/>
          <a:ln/>
        </p:spPr>
        <p:txBody>
          <a:bodyPr wrap="non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Es ist wichtig, sie verantwortungsvoll und ethisch zu nutzen.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2024-01-19T07:59:25Z</dcterms:created>
  <dcterms:modified xsi:type="dcterms:W3CDTF">2024-01-19T07:59:25Z</dcterms:modified>
</cp:coreProperties>
</file>