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74" r:id="rId7"/>
    <p:sldId id="264" r:id="rId8"/>
    <p:sldId id="265" r:id="rId9"/>
    <p:sldId id="272" r:id="rId10"/>
    <p:sldId id="267" r:id="rId11"/>
    <p:sldId id="268" r:id="rId12"/>
    <p:sldId id="273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32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76BB7-B725-BA4A-84E1-C5D4709D5896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1C2F8-4139-9A46-A5FB-80DB276D73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08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https://www.destatis.de/DE/ZahlenFakten/GesamtwirtschaftUmwelt/VerdiensteArbeitskosten/VerdiensteVerdienstunterschiede/Tabellen/LangeReiheD.html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83D42-150A-1E4E-A305-F0B964E586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8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http://www.spiegel.de/karriere/bundesregierung-einigt-sich-auf-gesetz-zu-lohngleichheit-a-1115430.html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83D42-150A-1E4E-A305-F0B964E586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19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https://www.vlh.de/arbeiten-pendeln/beruf/das-wird-arbeitnehmern-vom-lohn-abgezogen.html</a:t>
            </a:r>
          </a:p>
          <a:p>
            <a:r>
              <a:rPr lang="en-US" dirty="0"/>
              <a:t>http://www.bundesfinanzministerium.de/Content/DE/Standardartikel/Service/Leichte_Sprache/steuern.html </a:t>
            </a:r>
          </a:p>
          <a:p>
            <a:r>
              <a:rPr lang="en-US" dirty="0"/>
              <a:t>http://www.spiegel.de/wirtschaft/soziales/steuern-deutschland-belastet-arbeitnehmer-besonders-stark-a-1086748.html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83D42-150A-1E4E-A305-F0B964E586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8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https://www.welt.de/print/die_welt/finanzen/article157239018/So-viel-Urlaub-haben-die-Deutschen.html</a:t>
            </a:r>
          </a:p>
          <a:p>
            <a:r>
              <a:rPr lang="en-US" dirty="0"/>
              <a:t>https://www.welt.de/wirtschaft/article144427507/Gibt-es-den-Acht-Stunden-Tag-ueberhaupt-noch.html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83D42-150A-1E4E-A305-F0B964E586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1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565FA-7FED-424B-AD24-D791E3AA7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C73B78-038E-354E-B1A1-9D89C011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A8CF52-42D2-2643-851D-495B5F09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3CBF-C6FB-1147-8B65-6F8BE4671889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6A3DC9-E6DA-1D41-893F-531059CC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8676B0-1F87-2A4B-B726-A5F6F07D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5798-A19E-7E45-A474-890F477117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34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4256B-BB4A-5B43-A8D6-38A7F649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D4C2062-F0BC-3443-BFDD-8598D9FE5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5180C3-2A72-064E-BA5E-3055D573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3CBF-C6FB-1147-8B65-6F8BE4671889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342660-9B44-6C45-8908-90067630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F8A324-0C05-9D4B-90FE-3457F77C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5798-A19E-7E45-A474-890F477117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49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B923C32-22A5-1948-B0FB-F755010B5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F967CE-07F6-534C-9E4E-141215C0C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485E28-9737-484C-ACBF-09F529C2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3CBF-C6FB-1147-8B65-6F8BE4671889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3ECF0A-996F-334C-82E1-AAC53F4C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D0BFF0-B175-C64C-AC8B-1F19ADB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5798-A19E-7E45-A474-890F477117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19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6A243-ECBA-2A42-99CA-61D5DAC9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57173D-59BD-B44B-8D17-5F95C9AB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0CFC89-DF00-0941-9BA4-E5768F5A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3CBF-C6FB-1147-8B65-6F8BE4671889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FE2564-641F-0649-88A0-5ECE4B24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868558-BAAA-B841-8B39-02DA3DE9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5798-A19E-7E45-A474-890F477117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75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30853-7D11-AC4C-8D67-B6B5F421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BDD366-FF1D-B249-B128-A295B9973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AB4958-C606-FB40-B6C5-F19503A2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3CBF-C6FB-1147-8B65-6F8BE4671889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7B775D-70C3-BA46-9F51-F0506FFB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F29F12-DE32-334D-A0C6-9107B9AF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5798-A19E-7E45-A474-890F477117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98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EDEC8-6D69-0F43-96AA-07983AAD0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EA7D73-F079-1149-A9EB-0E47284B2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75CC33-E769-304F-A700-35664D6F6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4B109B-4CF3-194D-859D-B3D4832E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3CBF-C6FB-1147-8B65-6F8BE4671889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896CC1-9A15-7E44-B62F-20B09F02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A05E23-8841-0843-BBA4-7F6E9ECB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5798-A19E-7E45-A474-890F477117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29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129EF-ABDA-3D4E-9385-D85E8176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BE2D9A-9790-6E40-BE10-56C40409A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10B2EE-8F45-AD45-BB3A-64E6A9656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76D222-7B24-6D45-A4D3-C3B115CC0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26B8E02-719D-974E-94EB-DFB5FCE6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D23CB95-7BF3-3B4B-B3D8-8908F6AA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3CBF-C6FB-1147-8B65-6F8BE4671889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38E0A55-B565-2348-87CB-006F69E0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F316345-BC40-1F4C-8501-388E80E2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5798-A19E-7E45-A474-890F477117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0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A6A58-B15C-2443-855B-C5C4D753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E0D06D-8B50-6D43-A282-99A71402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3CBF-C6FB-1147-8B65-6F8BE4671889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07C102-0AE3-DF4A-A14F-AB34C75B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19AB18-0F7E-274B-9174-C7A7F7C3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5798-A19E-7E45-A474-890F477117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90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3F3D52-3F9D-5B41-A5B3-9C05844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3CBF-C6FB-1147-8B65-6F8BE4671889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42687A-60E5-3943-8E84-D25CDB24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11E037-CDDA-4A46-ABC0-15BEBB73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5798-A19E-7E45-A474-890F477117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51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9DA91-04CE-4747-AFC3-A92EF39A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C98D09-0BE3-3B4F-B34B-4870655DF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BA6804-BB70-EA41-A45D-BB42C0CCD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8D1C36-9634-ED4A-B780-7C7E4483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3CBF-C6FB-1147-8B65-6F8BE4671889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3EAF9C-D207-F64B-B678-87309AE7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5D468D-29CB-0047-9317-F77ECDEF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5798-A19E-7E45-A474-890F477117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23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7072B-3F3C-9340-BE2D-437A1F7E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E7106A-82F8-BB4D-9F28-F3B623063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E74349-7ECB-F846-B365-5F6D50893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985313-F75B-D240-87ED-44495F4A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3CBF-C6FB-1147-8B65-6F8BE4671889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1F824E-42E0-1745-A99F-7B4F9DEC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895DBA-49D3-2948-A35F-7F7C745B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5798-A19E-7E45-A474-890F477117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95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4AD3BC-2F69-204E-8B59-40321B30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BEE711-1787-2F48-8243-BE3829F7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97D212-49AF-0946-BF12-4C134015C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3CBF-C6FB-1147-8B65-6F8BE4671889}" type="datetimeFigureOut">
              <a:rPr lang="de-DE" smtClean="0"/>
              <a:t>24.02.20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1774F-F6A0-794A-9AAD-DDB960A7E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A546C8-F840-B94F-B171-13110B278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F5798-A19E-7E45-A474-890F477117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26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Frankreich" TargetMode="External"/><Relationship Id="rId7" Type="http://schemas.openxmlformats.org/officeDocument/2006/relationships/hyperlink" Target="https://de.wikipedia.org/wiki/Italien" TargetMode="External"/><Relationship Id="rId2" Type="http://schemas.openxmlformats.org/officeDocument/2006/relationships/hyperlink" Target="https://de.wikipedia.org/wiki/Vereinigte_Staat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.wikipedia.org/wiki/Volksrepublik_China" TargetMode="External"/><Relationship Id="rId5" Type="http://schemas.openxmlformats.org/officeDocument/2006/relationships/hyperlink" Target="https://de.wikipedia.org/wiki/Niederlande" TargetMode="External"/><Relationship Id="rId4" Type="http://schemas.openxmlformats.org/officeDocument/2006/relationships/hyperlink" Target="https://de.wikipedia.org/wiki/Vereinigtes_K%C3%B6nigreic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C59BC-32DE-D141-BE45-20A40550FF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Deutsche Wirtschaft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23B09D-923B-E844-BBBC-F8CF1CD25E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Wuhan 2019</a:t>
            </a:r>
          </a:p>
          <a:p>
            <a:r>
              <a:rPr lang="de-DE" dirty="0"/>
              <a:t>Landeskunde</a:t>
            </a:r>
          </a:p>
        </p:txBody>
      </p:sp>
    </p:spTree>
    <p:extLst>
      <p:ext uri="{BB962C8B-B14F-4D97-AF65-F5344CB8AC3E}">
        <p14:creationId xmlns:p14="http://schemas.microsoft.com/office/powerpoint/2010/main" val="63525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850" y="2967335"/>
            <a:ext cx="11322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Und was wird hiervon noch abgezogen?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50" y="3890665"/>
            <a:ext cx="349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714" y="292100"/>
            <a:ext cx="288290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66050" y="2813447"/>
            <a:ext cx="785793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dirty="0">
                <a:latin typeface="Times New Roman" charset="0"/>
                <a:ea typeface="Times New Roman" charset="0"/>
                <a:cs typeface="Times New Roman" charset="0"/>
              </a:rPr>
              <a:t>http://www.vogel-steuern.ch/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850" y="6214765"/>
            <a:ext cx="1567543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>
                <a:latin typeface="Times New Roman" charset="0"/>
                <a:ea typeface="Times New Roman" charset="0"/>
                <a:cs typeface="Times New Roman" charset="0"/>
              </a:rPr>
              <a:t>http://www.dieschatztruhe-shop.de/Steuern-Privat-Sparschwein</a:t>
            </a:r>
          </a:p>
        </p:txBody>
      </p:sp>
    </p:spTree>
    <p:extLst>
      <p:ext uri="{BB962C8B-B14F-4D97-AF65-F5344CB8AC3E}">
        <p14:creationId xmlns:p14="http://schemas.microsoft.com/office/powerpoint/2010/main" val="33112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Wingdings" charset="2"/>
              <a:buChar char="q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Lohnsteuer &amp; Einkommenssteuer (Prinzip: Wer mehr verdient, zahlt auch mehr) 14 – 45% </a:t>
            </a:r>
          </a:p>
          <a:p>
            <a:pPr algn="ctr">
              <a:buFont typeface="Wingdings" charset="2"/>
              <a:buChar char="q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Solidaritätszuschlag: 5.5% der Lohnsteuer </a:t>
            </a:r>
          </a:p>
          <a:p>
            <a:pPr algn="ctr">
              <a:buFont typeface="Wingdings" charset="2"/>
              <a:buChar char="q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Kirchensteuer </a:t>
            </a:r>
          </a:p>
          <a:p>
            <a:pPr algn="ctr">
              <a:buFont typeface="Wingdings" charset="2"/>
              <a:buChar char="q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Krankenversicherung (Hälfte, Hälfte) (8.4% vom Gehalt) </a:t>
            </a:r>
          </a:p>
          <a:p>
            <a:pPr algn="ctr">
              <a:buFont typeface="Wingdings" charset="2"/>
              <a:buChar char="q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Rentenversicherung (Hälfte, Hälfte) 9.35% vom Gehalt</a:t>
            </a:r>
          </a:p>
          <a:p>
            <a:pPr algn="ctr">
              <a:buFont typeface="Wingdings" charset="2"/>
              <a:buChar char="q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Pflegeversicherung (Hälfte, Hälfte) 1,275% vom Gehalt</a:t>
            </a:r>
          </a:p>
          <a:p>
            <a:pPr algn="ctr">
              <a:buFont typeface="Wingdings" charset="2"/>
              <a:buChar char="q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Arbeitslosenversicherung (Hälfte, Hälfte) (nicht f</a:t>
            </a:r>
            <a:r>
              <a:rPr lang="tr-TR" dirty="0">
                <a:latin typeface="Times New Roman" charset="0"/>
                <a:ea typeface="Times New Roman" charset="0"/>
                <a:cs typeface="Times New Roman" charset="0"/>
              </a:rPr>
              <a:t>ü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 Beamte, Soldaten und Mini-Jobber) 1,5% vom Gehalt</a:t>
            </a:r>
          </a:p>
          <a:p>
            <a:pPr algn="ctr">
              <a:buFont typeface="Wingdings" charset="2"/>
              <a:buChar char="q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2016 durchschnittlicher Abzug vom Bruttogehalt: 49,4 % (Angestellter mit Durchschnittsgehalt, alleinstehend und ohne Kind) </a:t>
            </a:r>
          </a:p>
          <a:p>
            <a:pPr algn="ctr">
              <a:buFont typeface="Wingdings" charset="2"/>
              <a:buChar char="q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19887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latin typeface="Times New Roman" charset="0"/>
                <a:ea typeface="Times New Roman" charset="0"/>
                <a:cs typeface="Times New Roman" charset="0"/>
              </a:rPr>
              <a:t>https://www.vlh.de/arbeiten-pendeln/beruf/das-wird-arbeitnehmern-vom-lohn-abgezogen.html</a:t>
            </a:r>
          </a:p>
          <a:p>
            <a:r>
              <a:rPr lang="en-US" sz="600" dirty="0">
                <a:latin typeface="Times New Roman" charset="0"/>
                <a:ea typeface="Times New Roman" charset="0"/>
                <a:cs typeface="Times New Roman" charset="0"/>
              </a:rPr>
              <a:t>http://www.bundesfinanzministerium.de/Content/DE/Standardartikel/Service/Leichte_Sprache/steuern.html </a:t>
            </a:r>
          </a:p>
          <a:p>
            <a:r>
              <a:rPr lang="en-US" sz="600" dirty="0">
                <a:latin typeface="Times New Roman" charset="0"/>
                <a:ea typeface="Times New Roman" charset="0"/>
                <a:cs typeface="Times New Roman" charset="0"/>
              </a:rPr>
              <a:t>http://www.spiegel.de/wirtschaft/soziales/steuern-deutschland-belastet-arbeitnehmer-besonders-stark-a-1086748.html</a:t>
            </a:r>
          </a:p>
        </p:txBody>
      </p:sp>
    </p:spTree>
    <p:extLst>
      <p:ext uri="{BB962C8B-B14F-4D97-AF65-F5344CB8AC3E}">
        <p14:creationId xmlns:p14="http://schemas.microsoft.com/office/powerpoint/2010/main" val="176716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Deutsche Urlaubs- &amp; Arbeitszeiten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Durchschnittlich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u="sng" dirty="0">
                <a:latin typeface="Times New Roman" charset="0"/>
                <a:ea typeface="Times New Roman" charset="0"/>
                <a:cs typeface="Times New Roman" charset="0"/>
              </a:rPr>
              <a:t>28,9 Tage im Jahr </a:t>
            </a:r>
          </a:p>
          <a:p>
            <a:pPr marL="0" indent="0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Teils sogar 30 Tage im Jahr (Autoindustrie, Banken, Ingenieure etc.) </a:t>
            </a:r>
          </a:p>
          <a:p>
            <a:pPr marL="0" indent="0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Durchschittliche Wochen-Arbeitsstunden: </a:t>
            </a:r>
            <a:r>
              <a:rPr lang="en-US" b="1" u="sng" dirty="0">
                <a:latin typeface="Times New Roman" charset="0"/>
                <a:ea typeface="Times New Roman" charset="0"/>
                <a:cs typeface="Times New Roman" charset="0"/>
              </a:rPr>
              <a:t>35 </a:t>
            </a:r>
          </a:p>
          <a:p>
            <a:pPr>
              <a:buFont typeface="Wingdings" charset="2"/>
              <a:buChar char="Ø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757" y="4156832"/>
            <a:ext cx="2436586" cy="2436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215" y="1650276"/>
            <a:ext cx="2647043" cy="1897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1543" y="6627167"/>
            <a:ext cx="6792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latin typeface="Times New Roman" charset="0"/>
                <a:ea typeface="Times New Roman" charset="0"/>
                <a:cs typeface="Times New Roman" charset="0"/>
              </a:rPr>
              <a:t>https://www.welt.de/print/die_welt/finanzen/article157239018/So-viel-Urlaub-haben-die-Deutschen.html; https://www.welt.de/wirtschaft/article144427507/Gibt-es-den-Acht-Stunden-Tag-ueberhaupt-noch.html	</a:t>
            </a:r>
          </a:p>
          <a:p>
            <a:endParaRPr lang="en-US" sz="6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90215" y="3515101"/>
            <a:ext cx="1582057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>
                <a:latin typeface="Times New Roman" charset="0"/>
                <a:ea typeface="Times New Roman" charset="0"/>
                <a:cs typeface="Times New Roman" charset="0"/>
              </a:rPr>
              <a:t>https://steffimanca.wordpress.com/2015/07/30/endlich-urlaub/</a:t>
            </a:r>
          </a:p>
        </p:txBody>
      </p:sp>
      <p:sp>
        <p:nvSpPr>
          <p:cNvPr id="8" name="Rectangle 7"/>
          <p:cNvSpPr/>
          <p:nvPr/>
        </p:nvSpPr>
        <p:spPr>
          <a:xfrm>
            <a:off x="8488136" y="6550223"/>
            <a:ext cx="16256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>
                <a:latin typeface="Times New Roman" charset="0"/>
                <a:ea typeface="Times New Roman" charset="0"/>
                <a:cs typeface="Times New Roman" charset="0"/>
              </a:rPr>
              <a:t>https://www.pinterest.com/ingaschamberg59/abend-feierabend/</a:t>
            </a:r>
          </a:p>
        </p:txBody>
      </p:sp>
    </p:spTree>
    <p:extLst>
      <p:ext uri="{BB962C8B-B14F-4D97-AF65-F5344CB8AC3E}">
        <p14:creationId xmlns:p14="http://schemas.microsoft.com/office/powerpoint/2010/main" val="417678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E6E0E-301A-8548-9215-0F07C11F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deutsche </a:t>
            </a:r>
            <a:r>
              <a:rPr lang="de-DE" b="1" dirty="0"/>
              <a:t>Wirtschaftswunder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A45136-A81A-F646-96F3-0715C4D16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de-DE" dirty="0"/>
              <a:t>Der Zweite Weltkrieg ist beendet </a:t>
            </a:r>
          </a:p>
          <a:p>
            <a:pPr>
              <a:buFont typeface="Wingdings" charset="2"/>
              <a:buChar char="Ø"/>
            </a:pPr>
            <a:r>
              <a:rPr lang="de-DE" dirty="0"/>
              <a:t>Stunde Null - Trümmerfrauen</a:t>
            </a:r>
          </a:p>
          <a:p>
            <a:pPr>
              <a:buFont typeface="Wingdings" charset="2"/>
              <a:buChar char="Ø"/>
            </a:pPr>
            <a:endParaRPr lang="de-DE" dirty="0"/>
          </a:p>
          <a:p>
            <a:pPr>
              <a:buFont typeface="Wingdings" charset="2"/>
              <a:buChar char="Ø"/>
            </a:pPr>
            <a:r>
              <a:rPr lang="de-DE" dirty="0"/>
              <a:t>Die deutsche Wirtschaft wächst ab 1950 </a:t>
            </a:r>
          </a:p>
          <a:p>
            <a:pPr>
              <a:buFont typeface="Wingdings" charset="2"/>
              <a:buChar char="Ø"/>
            </a:pPr>
            <a:endParaRPr lang="de-DE" dirty="0"/>
          </a:p>
          <a:p>
            <a:pPr>
              <a:buFont typeface="Wingdings" charset="2"/>
              <a:buChar char="Ø"/>
            </a:pPr>
            <a:r>
              <a:rPr lang="de-DE" b="1" dirty="0"/>
              <a:t>Wirtschaftswunder</a:t>
            </a:r>
          </a:p>
          <a:p>
            <a:endParaRPr lang="de-DE" dirty="0"/>
          </a:p>
        </p:txBody>
      </p:sp>
      <p:pic>
        <p:nvPicPr>
          <p:cNvPr id="4" name="Bild 4">
            <a:extLst>
              <a:ext uri="{FF2B5EF4-FFF2-40B4-BE49-F238E27FC236}">
                <a16:creationId xmlns:a16="http://schemas.microsoft.com/office/drawing/2014/main" id="{71CDB8A0-5317-0E4C-A984-8381681DFB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12" y="3207101"/>
            <a:ext cx="4318789" cy="28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49953-1675-5540-8F6E-A62268DC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deutsche </a:t>
            </a:r>
            <a:r>
              <a:rPr lang="de-DE" b="1" dirty="0"/>
              <a:t>Wirtschaftswunder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40D444-3593-F445-BC55-DDE2831E6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de-DE" dirty="0"/>
              <a:t>Die gute Wirtschaft führt zu vielen Arbeitsplätzen</a:t>
            </a:r>
          </a:p>
          <a:p>
            <a:pPr>
              <a:buFont typeface="Wingdings" charset="2"/>
              <a:buChar char="Ø"/>
            </a:pPr>
            <a:endParaRPr lang="de-DE" dirty="0"/>
          </a:p>
          <a:p>
            <a:pPr>
              <a:buFont typeface="Wingdings" charset="2"/>
              <a:buChar char="Ø"/>
            </a:pPr>
            <a:r>
              <a:rPr lang="de-DE" dirty="0"/>
              <a:t>Es gibt nach dem Krieg zu wenige Arbeiter in Deutschland</a:t>
            </a:r>
          </a:p>
          <a:p>
            <a:pPr>
              <a:buFont typeface="Wingdings" charset="2"/>
              <a:buChar char="Ø"/>
            </a:pPr>
            <a:endParaRPr lang="de-DE" dirty="0"/>
          </a:p>
          <a:p>
            <a:pPr>
              <a:buFont typeface="Wingdings" charset="2"/>
              <a:buChar char="Ø"/>
            </a:pPr>
            <a:r>
              <a:rPr lang="de-DE" dirty="0"/>
              <a:t>Deutschland wirbt Arbeiter </a:t>
            </a:r>
          </a:p>
          <a:p>
            <a:pPr marL="0" indent="0">
              <a:buNone/>
            </a:pPr>
            <a:r>
              <a:rPr lang="de-DE" dirty="0"/>
              <a:t>aus dem Ausland an 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7C8B176-EBA3-5D48-83F1-79A45830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00" y="3481708"/>
            <a:ext cx="2177071" cy="28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B3F9A-F2E8-8E4B-A426-597EBD6F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Gastarbeiter</a:t>
            </a:r>
            <a:r>
              <a:rPr lang="de-DE" dirty="0"/>
              <a:t> in Deutschland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1B70CC-C882-D845-907F-8FEBC6D2F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ab 1955 wirbt Deutschland Gastarbeiter an</a:t>
            </a:r>
          </a:p>
          <a:p>
            <a:pPr marL="171450" indent="-171450">
              <a:buFont typeface="Wingdings" charset="2"/>
              <a:buChar char="Ø"/>
            </a:pPr>
            <a:r>
              <a:rPr lang="de-DE" dirty="0"/>
              <a:t>Gastarbeiter: Sie sollen nur eine Zeit in Deutschland arbeiten</a:t>
            </a:r>
          </a:p>
          <a:p>
            <a:pPr marL="171450" indent="-171450">
              <a:buFont typeface="Wingdings" charset="2"/>
              <a:buChar char="Ø"/>
            </a:pPr>
            <a:r>
              <a:rPr lang="de-DE" dirty="0"/>
              <a:t>Die Gastarbeiter kamen vor allem aus folgenden Ländern: </a:t>
            </a:r>
          </a:p>
          <a:p>
            <a:pPr marL="171450" indent="-171450">
              <a:buFont typeface="Wingdings" charset="2"/>
              <a:buChar char="Ø"/>
            </a:pPr>
            <a:r>
              <a:rPr lang="de-DE" dirty="0"/>
              <a:t>Italien, Spanien, Griechenland, Türkei</a:t>
            </a:r>
          </a:p>
          <a:p>
            <a:pPr marL="171450" indent="-171450">
              <a:buFont typeface="Wingdings" charset="2"/>
              <a:buChar char="Ø"/>
            </a:pPr>
            <a:r>
              <a:rPr lang="de-DE" dirty="0"/>
              <a:t>1973: Anwerbestopp wegen der Ölkrise. 1973 lebten in Deutschland 4 Millionen Ausländer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081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4D71100-B591-444C-BCB7-CA010CC83CCB}"/>
              </a:ext>
            </a:extLst>
          </p:cNvPr>
          <p:cNvSpPr txBox="1"/>
          <p:nvPr/>
        </p:nvSpPr>
        <p:spPr>
          <a:xfrm>
            <a:off x="926432" y="360947"/>
            <a:ext cx="705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Und wie sieht die Wirtschaft jetzt aus?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C71F550-F6AD-4542-B662-60DADADA005C}"/>
              </a:ext>
            </a:extLst>
          </p:cNvPr>
          <p:cNvSpPr txBox="1"/>
          <p:nvPr/>
        </p:nvSpPr>
        <p:spPr>
          <a:xfrm>
            <a:off x="697832" y="1347536"/>
            <a:ext cx="1079232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r>
              <a:rPr lang="de-DE" sz="3200" dirty="0"/>
              <a:t>BIP: 3344 Mrd. Euro (3,677 Billionen USD)</a:t>
            </a:r>
          </a:p>
          <a:p>
            <a:r>
              <a:rPr lang="de-DE" sz="3200" dirty="0"/>
              <a:t>BIP je Einwohner: 40339</a:t>
            </a:r>
          </a:p>
          <a:p>
            <a:r>
              <a:rPr lang="de-DE" sz="3200" dirty="0"/>
              <a:t>Arbeitslosenquote: 4,8%</a:t>
            </a:r>
          </a:p>
          <a:p>
            <a:r>
              <a:rPr lang="de-DE" sz="3200" dirty="0"/>
              <a:t>Erwerbstätige: 44,74 Millionen Menschen davon:</a:t>
            </a:r>
          </a:p>
          <a:p>
            <a:r>
              <a:rPr lang="de-DE" sz="3200" dirty="0"/>
              <a:t>Landwirtschaft: 2,06%</a:t>
            </a:r>
          </a:p>
          <a:p>
            <a:r>
              <a:rPr lang="de-DE" sz="3200" dirty="0"/>
              <a:t>Industrie: </a:t>
            </a:r>
            <a:r>
              <a:rPr lang="de-DE" altLang="zh-CN" sz="3200" dirty="0"/>
              <a:t>24,42% </a:t>
            </a:r>
          </a:p>
          <a:p>
            <a:r>
              <a:rPr lang="de-DE" sz="3200" dirty="0"/>
              <a:t>Dienstleistungen: </a:t>
            </a:r>
            <a:r>
              <a:rPr lang="de-DE" altLang="zh-CN" sz="3200" dirty="0"/>
              <a:t>73,52%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07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EFCACF8-B011-234A-BCCD-00687B672291}"/>
              </a:ext>
            </a:extLst>
          </p:cNvPr>
          <p:cNvSpPr/>
          <p:nvPr/>
        </p:nvSpPr>
        <p:spPr>
          <a:xfrm>
            <a:off x="1147011" y="1673804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dirty="0"/>
              <a:t>Export: 1203,8 </a:t>
            </a:r>
            <a:r>
              <a:rPr lang="de-DE" sz="3200" dirty="0" err="1"/>
              <a:t>Mrd</a:t>
            </a:r>
            <a:r>
              <a:rPr lang="de-DE" sz="3200" dirty="0"/>
              <a:t> (2016)</a:t>
            </a:r>
          </a:p>
          <a:p>
            <a:r>
              <a:rPr lang="de-DE" sz="3200" dirty="0"/>
              <a:t>Kraftwagen und Kraftwagenteile (19 %)</a:t>
            </a:r>
          </a:p>
          <a:p>
            <a:r>
              <a:rPr lang="de-DE" sz="3200" dirty="0"/>
              <a:t>Maschinen (14 %)</a:t>
            </a:r>
          </a:p>
          <a:p>
            <a:r>
              <a:rPr lang="de-DE" sz="3200" dirty="0"/>
              <a:t>Chemische Erzeugnisse (9 %)</a:t>
            </a:r>
          </a:p>
          <a:p>
            <a:r>
              <a:rPr lang="de-DE" sz="3200" dirty="0"/>
              <a:t>Exportpartner: </a:t>
            </a:r>
          </a:p>
          <a:p>
            <a:pPr marL="342900" indent="-342900">
              <a:buAutoNum type="arabicPeriod"/>
            </a:pPr>
            <a:r>
              <a:rPr lang="de-DE" dirty="0">
                <a:hlinkClick r:id="rId2" tooltip="Vereinigte Staat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</a:t>
            </a:r>
            <a:r>
              <a:rPr lang="de-DE" dirty="0"/>
              <a:t>: 106,8 Mrd. € </a:t>
            </a:r>
            <a:r>
              <a:rPr lang="de-DE" sz="3200" dirty="0"/>
              <a:t> </a:t>
            </a:r>
            <a:r>
              <a:rPr lang="de-DE" dirty="0">
                <a:hlinkClick r:id="rId3" tooltip="Frankrei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</a:t>
            </a:r>
            <a:r>
              <a:rPr lang="de-DE" dirty="0"/>
              <a:t>: 101,1 Mrd. € </a:t>
            </a:r>
            <a:r>
              <a:rPr lang="de-DE" sz="3200" dirty="0"/>
              <a:t>3.</a:t>
            </a:r>
            <a:r>
              <a:rPr lang="de-DE" dirty="0">
                <a:hlinkClick r:id="rId4" tooltip="Vereinigtes Königrei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GB</a:t>
            </a:r>
            <a:r>
              <a:rPr lang="de-DE" dirty="0"/>
              <a:t>: 85,9Mrd.€  </a:t>
            </a:r>
          </a:p>
          <a:p>
            <a:r>
              <a:rPr lang="de-DE" sz="3200" dirty="0"/>
              <a:t>4. </a:t>
            </a:r>
            <a:r>
              <a:rPr lang="de-DE" dirty="0">
                <a:hlinkClick r:id="rId5" tooltip="Niederlan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NL</a:t>
            </a:r>
            <a:r>
              <a:rPr lang="de-DE" dirty="0"/>
              <a:t>: 78,4 Mrd. € </a:t>
            </a:r>
            <a:r>
              <a:rPr lang="de-DE" sz="3200" dirty="0"/>
              <a:t>5. </a:t>
            </a:r>
            <a:r>
              <a:rPr lang="de-DE" dirty="0">
                <a:hlinkClick r:id="rId6" tooltip="Volksrepublik Ch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</a:t>
            </a:r>
            <a:r>
              <a:rPr lang="de-DE" dirty="0"/>
              <a:t>: 76,0 Mrd. € </a:t>
            </a:r>
            <a:endParaRPr lang="de-DE" sz="3200" dirty="0"/>
          </a:p>
          <a:p>
            <a:r>
              <a:rPr lang="de-DE" sz="3200" dirty="0"/>
              <a:t>Import: </a:t>
            </a:r>
            <a:r>
              <a:rPr lang="de-DE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</a:t>
            </a:r>
            <a:r>
              <a:rPr lang="de-DE" dirty="0"/>
              <a:t>: 94,2 Mrd. € 2. </a:t>
            </a:r>
            <a:r>
              <a:rPr lang="de-DE" dirty="0">
                <a:hlinkClick r:id="rId5" tooltip="Niederlan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NL</a:t>
            </a:r>
            <a:r>
              <a:rPr lang="de-DE" dirty="0"/>
              <a:t>: 83,1 Mrd. € 3.</a:t>
            </a:r>
            <a:r>
              <a:rPr lang="de-DE" dirty="0">
                <a:hlinkClick r:id="rId3" tooltip="Frankrei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</a:t>
            </a:r>
            <a:r>
              <a:rPr lang="de-DE" dirty="0"/>
              <a:t>: 65,7 Mrd. € 4. </a:t>
            </a:r>
            <a:r>
              <a:rPr lang="de-DE" dirty="0">
                <a:hlinkClick r:id="rId2" tooltip="Vereinigte Staat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</a:t>
            </a:r>
            <a:r>
              <a:rPr lang="de-DE" dirty="0"/>
              <a:t>: 58,0 Mrd. € 5 </a:t>
            </a:r>
            <a:r>
              <a:rPr lang="de-DE" dirty="0">
                <a:hlinkClick r:id="rId7" tooltip="Itali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</a:t>
            </a:r>
            <a:r>
              <a:rPr lang="de-DE" dirty="0"/>
              <a:t>: 51,7 Mrd. € </a:t>
            </a:r>
            <a:endParaRPr lang="de-DE" sz="3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11A251-FC39-4F4C-8968-BCCCCFA45EBC}"/>
              </a:ext>
            </a:extLst>
          </p:cNvPr>
          <p:cNvSpPr txBox="1"/>
          <p:nvPr/>
        </p:nvSpPr>
        <p:spPr>
          <a:xfrm>
            <a:off x="3934326" y="589547"/>
            <a:ext cx="273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Export (2016)</a:t>
            </a:r>
          </a:p>
        </p:txBody>
      </p:sp>
    </p:spTree>
    <p:extLst>
      <p:ext uri="{BB962C8B-B14F-4D97-AF65-F5344CB8AC3E}">
        <p14:creationId xmlns:p14="http://schemas.microsoft.com/office/powerpoint/2010/main" val="151273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9719" y="2967335"/>
            <a:ext cx="9632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Wie sieht es aus mit Einkommen?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58129"/>
            <a:ext cx="2540000" cy="185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357" y="173335"/>
            <a:ext cx="2908300" cy="279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13517" y="2813447"/>
            <a:ext cx="873957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dirty="0">
                <a:latin typeface="Times New Roman" charset="0"/>
                <a:ea typeface="Times New Roman" charset="0"/>
                <a:cs typeface="Times New Roman" charset="0"/>
              </a:rPr>
              <a:t>http://flagpedia.net/currency/euro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035385"/>
            <a:ext cx="873957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dirty="0">
                <a:latin typeface="Times New Roman" charset="0"/>
                <a:ea typeface="Times New Roman" charset="0"/>
                <a:cs typeface="Times New Roman" charset="0"/>
              </a:rPr>
              <a:t>http://flagpedia.net/currency/euro</a:t>
            </a:r>
          </a:p>
        </p:txBody>
      </p:sp>
    </p:spTree>
    <p:extLst>
      <p:ext uri="{BB962C8B-B14F-4D97-AF65-F5344CB8AC3E}">
        <p14:creationId xmlns:p14="http://schemas.microsoft.com/office/powerpoint/2010/main" val="397065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57" y="0"/>
            <a:ext cx="4131129" cy="6264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28115" y="667333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latin typeface="Times New Roman" charset="0"/>
                <a:ea typeface="Times New Roman" charset="0"/>
                <a:cs typeface="Times New Roman" charset="0"/>
              </a:rPr>
              <a:t>https://www.destatis.de/DE/ZahlenFakten/GesamtwirtschaftUmwelt/VerdiensteArbeitskosten/VerdiensteVerdienstunterschiede/Tabellen/LangeReiheD.html</a:t>
            </a:r>
          </a:p>
        </p:txBody>
      </p:sp>
    </p:spTree>
    <p:extLst>
      <p:ext uri="{BB962C8B-B14F-4D97-AF65-F5344CB8AC3E}">
        <p14:creationId xmlns:p14="http://schemas.microsoft.com/office/powerpoint/2010/main" val="297463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Lohngerechtigkeit?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Frauen verdienen ca. 21% weniger als Männer </a:t>
            </a:r>
          </a:p>
          <a:p>
            <a:pPr algn="just">
              <a:buFont typeface="Wingdings" charset="2"/>
              <a:buChar char="Ø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Häufiger in Teilzeit, weniger Führungspositionen &amp; </a:t>
            </a:r>
          </a:p>
          <a:p>
            <a:pPr marL="0" indent="0" algn="just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weniger oft in Hochlohnbranchen </a:t>
            </a:r>
          </a:p>
          <a:p>
            <a:pPr marL="0" indent="0" algn="just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buFont typeface="Wingdings" charset="2"/>
              <a:buChar char="Ø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Frauen in gleichen Positionen wie Männer verdienen</a:t>
            </a:r>
          </a:p>
          <a:p>
            <a:pPr marL="0" indent="0" algn="just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immer noch 7% weniger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99" y="2318656"/>
            <a:ext cx="3825883" cy="25459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10172" y="667333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latin typeface="Times New Roman" charset="0"/>
                <a:ea typeface="Times New Roman" charset="0"/>
                <a:cs typeface="Times New Roman" charset="0"/>
              </a:rPr>
              <a:t>http://www.spiegel.de/karriere/bundesregierung-einigt-sich-auf-gesetz-zu-lohngleichheit-a-1115430.html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1399" y="4864607"/>
            <a:ext cx="1218603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dirty="0">
                <a:latin typeface="Times New Roman" charset="0"/>
                <a:ea typeface="Times New Roman" charset="0"/>
                <a:cs typeface="Times New Roman" charset="0"/>
              </a:rPr>
              <a:t>https://spoe.at/story/frauen-arbeiten-85-tage-gratis</a:t>
            </a:r>
          </a:p>
        </p:txBody>
      </p:sp>
    </p:spTree>
    <p:extLst>
      <p:ext uri="{BB962C8B-B14F-4D97-AF65-F5344CB8AC3E}">
        <p14:creationId xmlns:p14="http://schemas.microsoft.com/office/powerpoint/2010/main" val="3956506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Microsoft Macintosh PowerPoint</Application>
  <PresentationFormat>Breitbild</PresentationFormat>
  <Paragraphs>92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</vt:lpstr>
      <vt:lpstr>Deutsche Wirtschaft</vt:lpstr>
      <vt:lpstr>Das deutsche Wirtschaftswunder</vt:lpstr>
      <vt:lpstr>Das deutsche Wirtschaftswunder</vt:lpstr>
      <vt:lpstr>Gastarbeiter in Deutschland</vt:lpstr>
      <vt:lpstr>PowerPoint-Präsentation</vt:lpstr>
      <vt:lpstr>PowerPoint-Präsentation</vt:lpstr>
      <vt:lpstr>PowerPoint-Präsentation</vt:lpstr>
      <vt:lpstr>PowerPoint-Präsentation</vt:lpstr>
      <vt:lpstr>Lohngerechtigkeit? </vt:lpstr>
      <vt:lpstr>PowerPoint-Präsentation</vt:lpstr>
      <vt:lpstr>PowerPoint-Präsentation</vt:lpstr>
      <vt:lpstr>Deutsche Urlaubs- &amp; Arbeitszeiten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Wirtschaft</dc:title>
  <dc:creator>mail@gaios.de</dc:creator>
  <cp:lastModifiedBy>gaios.ts@gmail.com</cp:lastModifiedBy>
  <cp:revision>19</cp:revision>
  <dcterms:created xsi:type="dcterms:W3CDTF">2019-12-18T06:41:16Z</dcterms:created>
  <dcterms:modified xsi:type="dcterms:W3CDTF">2020-02-23T20:53:09Z</dcterms:modified>
</cp:coreProperties>
</file>